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0" r:id="rId1"/>
    <p:sldMasterId id="2147483717" r:id="rId2"/>
  </p:sldMasterIdLst>
  <p:notesMasterIdLst>
    <p:notesMasterId r:id="rId11"/>
  </p:notesMasterIdLst>
  <p:sldIdLst>
    <p:sldId id="256" r:id="rId3"/>
    <p:sldId id="264" r:id="rId4"/>
    <p:sldId id="259" r:id="rId5"/>
    <p:sldId id="260" r:id="rId6"/>
    <p:sldId id="258" r:id="rId7"/>
    <p:sldId id="261" r:id="rId8"/>
    <p:sldId id="262" r:id="rId9"/>
    <p:sldId id="263" r:id="rId10"/>
  </p:sldIdLst>
  <p:sldSz cx="12192000" cy="6858000"/>
  <p:notesSz cx="9929813" cy="6799263"/>
  <p:embeddedFontLs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Franklin Gothic Heavy" panose="020B0903020102020204" pitchFamily="34" charset="0"/>
      <p:regular r:id="rId16"/>
      <p:italic r:id="rId17"/>
    </p:embeddedFont>
    <p:embeddedFont>
      <p:font typeface="Passion One" panose="02000506080000020004" charset="0"/>
      <p:regular r:id="rId18"/>
      <p:bold r:id="rId19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2"/>
    <a:srgbClr val="7B886B"/>
    <a:srgbClr val="A59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11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1FF4AF5-49D5-4582-A08B-A67FBDAA34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7190B68-DFBD-4C8C-A9F2-23332FC3B80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377D54-8B73-487B-803B-CA62E4171C90}" type="datetimeFigureOut">
              <a:rPr lang="fi-FI"/>
              <a:pPr>
                <a:defRPr/>
              </a:pPr>
              <a:t>30.8.2024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56C70300-24B5-4CC1-B59E-8BB312093D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81463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14AD05DA-64C3-4A9E-B3B3-9E26B5A36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982" y="3272145"/>
            <a:ext cx="7943850" cy="26772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343488C-EC82-404E-8059-0D735502E1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DAB7CE2-6344-42EE-A1D3-EF9536534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4596" y="6458121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E696AE-D318-4E38-91A8-6C61CDF0DA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EFD92BE0-07C6-4EA4-A47A-5660E863457C}"/>
              </a:ext>
            </a:extLst>
          </p:cNvPr>
          <p:cNvSpPr/>
          <p:nvPr/>
        </p:nvSpPr>
        <p:spPr>
          <a:xfrm>
            <a:off x="1" y="0"/>
            <a:ext cx="749300" cy="6858000"/>
          </a:xfrm>
          <a:prstGeom prst="rect">
            <a:avLst/>
          </a:prstGeom>
          <a:solidFill>
            <a:srgbClr val="7B8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297" y="1366158"/>
            <a:ext cx="1065752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cap="all" baseline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8297" y="1683465"/>
            <a:ext cx="10657523" cy="45538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1008296" y="365127"/>
            <a:ext cx="10657523" cy="918667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0BFA63FA-D671-4DEA-8A58-DA13EAE24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3617" y="6389688"/>
            <a:ext cx="3672416" cy="323850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A7850CD5-F883-4FCC-8F7A-C2EF50C0F687}" type="datetimeFigureOut">
              <a:rPr lang="en-US"/>
              <a:pPr>
                <a:defRPr/>
              </a:pPr>
              <a:t>8/30/2024</a:t>
            </a:fld>
            <a:endParaRPr lang="en-US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BCCF298-584F-427B-B42E-6448F13B83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AAAAE73C-1B5C-4BF3-905A-C433AB272E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5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_Kuva keske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109158" y="2666999"/>
            <a:ext cx="3973689" cy="2676172"/>
          </a:xfrm>
          <a:custGeom>
            <a:avLst/>
            <a:gdLst>
              <a:gd name="connsiteX0" fmla="*/ 0 w 2235200"/>
              <a:gd name="connsiteY0" fmla="*/ 0 h 2007129"/>
              <a:gd name="connsiteX1" fmla="*/ 2235200 w 2235200"/>
              <a:gd name="connsiteY1" fmla="*/ 0 h 2007129"/>
              <a:gd name="connsiteX2" fmla="*/ 2235200 w 2235200"/>
              <a:gd name="connsiteY2" fmla="*/ 2007129 h 2007129"/>
              <a:gd name="connsiteX3" fmla="*/ 0 w 2235200"/>
              <a:gd name="connsiteY3" fmla="*/ 2007129 h 200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2007129">
                <a:moveTo>
                  <a:pt x="0" y="0"/>
                </a:moveTo>
                <a:lnTo>
                  <a:pt x="2235200" y="0"/>
                </a:lnTo>
                <a:lnTo>
                  <a:pt x="2235200" y="2007129"/>
                </a:lnTo>
                <a:lnTo>
                  <a:pt x="0" y="20071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342882" marR="0" indent="-342882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0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372213"/>
            <a:ext cx="10515600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cap="all" baseline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1" y="2666998"/>
            <a:ext cx="3013180" cy="267617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8340621" y="2688694"/>
            <a:ext cx="3013180" cy="267617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18667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91201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koko dian korkuinen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75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64359" y="1178430"/>
            <a:ext cx="6401460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cap="all" baseline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264359" y="455087"/>
            <a:ext cx="6401460" cy="6605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64359" y="1964683"/>
            <a:ext cx="6401460" cy="435133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2" name="Kuva 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89C1430C-88A3-4A3E-8227-D965A13619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430" y="6273333"/>
            <a:ext cx="16525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88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341931"/>
            <a:ext cx="10515601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cap="all" baseline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903818" y="1925638"/>
            <a:ext cx="10449983" cy="40751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B8CDD259-40D0-4F89-B1D2-668C3DA053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675AC-B1EC-471B-B534-9ACE29BBBD95}" type="datetimeFigureOut">
              <a:rPr lang="en-US"/>
              <a:pPr>
                <a:defRPr/>
              </a:pPr>
              <a:t>8/30/2024</a:t>
            </a:fld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8104579-A6B1-49EA-8309-7B25D2F3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052F-4E5C-44A6-93B9-5575C817D0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3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erusdia_2 os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18667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0AF32-E93A-4072-A1BB-AD28A555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25067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7CD85-BF37-4321-A5FC-20F3218EE7A5}" type="datetimeFigureOut">
              <a:rPr lang="fi-FI"/>
              <a:pPr>
                <a:defRPr/>
              </a:pPr>
              <a:t>30.8.2024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7CE3-358F-4BD2-93DA-82DB5EB0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22ACC-C71A-4DDF-99EF-73096A08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386FD-BFD6-42B9-B32A-B2183FE3452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641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_Piirrok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tekstiili, merkki&#10;&#10;Kuvaus luotu automaattisesti">
            <a:extLst>
              <a:ext uri="{FF2B5EF4-FFF2-40B4-BE49-F238E27FC236}">
                <a16:creationId xmlns:a16="http://schemas.microsoft.com/office/drawing/2014/main" id="{63EB87CD-ACB6-4BAA-8A99-6A788B81E04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93C079C3-AA5F-4B35-B6A9-287AC7C702B9}"/>
              </a:ext>
            </a:extLst>
          </p:cNvPr>
          <p:cNvCxnSpPr>
            <a:cxnSpLocks/>
          </p:cNvCxnSpPr>
          <p:nvPr userDrawn="1"/>
        </p:nvCxnSpPr>
        <p:spPr>
          <a:xfrm>
            <a:off x="2053883" y="1981200"/>
            <a:ext cx="10138118" cy="0"/>
          </a:xfrm>
          <a:prstGeom prst="line">
            <a:avLst/>
          </a:prstGeom>
          <a:ln w="5715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7D8C90F8-2134-4367-B5F6-461D85C8FE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1362" y="2041498"/>
            <a:ext cx="8818201" cy="41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rgbClr val="424242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Otsikko 2">
            <a:extLst>
              <a:ext uri="{FF2B5EF4-FFF2-40B4-BE49-F238E27FC236}">
                <a16:creationId xmlns:a16="http://schemas.microsoft.com/office/drawing/2014/main" id="{F287251B-F088-4CA2-A613-BAC8FFA69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445" y="1005250"/>
            <a:ext cx="8834119" cy="95071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600"/>
              </a:lnSpc>
              <a:defRPr sz="4000" kern="1200" baseline="0">
                <a:latin typeface="Franklin Gothic Heavy" panose="020B09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3" name="Kuva 4" descr="Kuva, joka sisältää kohteen tumma, musta, valkoinen&#10;&#10;Kuvaus luotu automaattisesti">
            <a:extLst>
              <a:ext uri="{FF2B5EF4-FFF2-40B4-BE49-F238E27FC236}">
                <a16:creationId xmlns:a16="http://schemas.microsoft.com/office/drawing/2014/main" id="{AC9C6434-16F6-4A95-A4E8-1F292D4C1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91" y="966788"/>
            <a:ext cx="127317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5">
            <a:extLst>
              <a:ext uri="{FF2B5EF4-FFF2-40B4-BE49-F238E27FC236}">
                <a16:creationId xmlns:a16="http://schemas.microsoft.com/office/drawing/2014/main" id="{7A8742BC-4BD3-4DBE-89D4-B037B4611D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759" y="4806950"/>
            <a:ext cx="2046287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712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_Pienriista-te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ulko, ruoho, lintu, vesi&#10;&#10;Kuvaus luotu automaattisesti">
            <a:extLst>
              <a:ext uri="{FF2B5EF4-FFF2-40B4-BE49-F238E27FC236}">
                <a16:creationId xmlns:a16="http://schemas.microsoft.com/office/drawing/2014/main" id="{129952FC-5DA7-4DF6-8C72-20396649611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1" r="3432"/>
          <a:stretch/>
        </p:blipFill>
        <p:spPr bwMode="auto">
          <a:xfrm>
            <a:off x="-1" y="0"/>
            <a:ext cx="12212509" cy="611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9614DCCF-5812-4E94-9CC1-5230CD4DD84C}"/>
              </a:ext>
            </a:extLst>
          </p:cNvPr>
          <p:cNvSpPr/>
          <p:nvPr userDrawn="1"/>
        </p:nvSpPr>
        <p:spPr>
          <a:xfrm>
            <a:off x="0" y="829622"/>
            <a:ext cx="12329584" cy="1627829"/>
          </a:xfrm>
          <a:prstGeom prst="rect">
            <a:avLst/>
          </a:prstGeom>
          <a:solidFill>
            <a:schemeClr val="bg2">
              <a:alpha val="43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54B14BC2-E044-4850-B9F2-D1470B4BC9D8}"/>
              </a:ext>
            </a:extLst>
          </p:cNvPr>
          <p:cNvCxnSpPr>
            <a:cxnSpLocks/>
          </p:cNvCxnSpPr>
          <p:nvPr/>
        </p:nvCxnSpPr>
        <p:spPr>
          <a:xfrm>
            <a:off x="2082188" y="1972019"/>
            <a:ext cx="10109813" cy="9181"/>
          </a:xfrm>
          <a:prstGeom prst="line">
            <a:avLst/>
          </a:prstGeom>
          <a:ln w="5715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11CB71B4-8074-4ACC-A565-CB9EF93CBA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4918" y="2041498"/>
            <a:ext cx="8818201" cy="41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rgbClr val="424242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Otsikko 2">
            <a:extLst>
              <a:ext uri="{FF2B5EF4-FFF2-40B4-BE49-F238E27FC236}">
                <a16:creationId xmlns:a16="http://schemas.microsoft.com/office/drawing/2014/main" id="{4EAF9165-9FB3-40EE-AD82-0641E7F1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001" y="1005250"/>
            <a:ext cx="8834119" cy="95071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600"/>
              </a:lnSpc>
              <a:defRPr sz="4000" kern="1200" baseline="0">
                <a:latin typeface="Franklin Gothic Heavy" panose="020B09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480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_Vieraslajit_supikoi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ruoho, ulko, nisäkäs, kenttä&#10;&#10;Kuvaus luotu automaattisesti">
            <a:extLst>
              <a:ext uri="{FF2B5EF4-FFF2-40B4-BE49-F238E27FC236}">
                <a16:creationId xmlns:a16="http://schemas.microsoft.com/office/drawing/2014/main" id="{4608A5EB-C296-4E11-8281-2CB79E9790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5762" r="105" b="20389"/>
          <a:stretch/>
        </p:blipFill>
        <p:spPr bwMode="auto">
          <a:xfrm>
            <a:off x="0" y="0"/>
            <a:ext cx="12192000" cy="621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5A0F831F-FE3E-4BCC-9A32-99C459A483EA}"/>
              </a:ext>
            </a:extLst>
          </p:cNvPr>
          <p:cNvSpPr/>
          <p:nvPr/>
        </p:nvSpPr>
        <p:spPr>
          <a:xfrm>
            <a:off x="0" y="829622"/>
            <a:ext cx="12329584" cy="1627829"/>
          </a:xfrm>
          <a:prstGeom prst="rect">
            <a:avLst/>
          </a:prstGeom>
          <a:solidFill>
            <a:schemeClr val="bg2">
              <a:alpha val="43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96FEBC6-6CA6-4FB5-A902-16D782CE75E6}"/>
              </a:ext>
            </a:extLst>
          </p:cNvPr>
          <p:cNvCxnSpPr>
            <a:cxnSpLocks/>
          </p:cNvCxnSpPr>
          <p:nvPr/>
        </p:nvCxnSpPr>
        <p:spPr>
          <a:xfrm>
            <a:off x="2093205" y="1981200"/>
            <a:ext cx="10098796" cy="0"/>
          </a:xfrm>
          <a:prstGeom prst="line">
            <a:avLst/>
          </a:prstGeom>
          <a:ln w="5715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2083903" y="2041498"/>
            <a:ext cx="8818201" cy="41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rgbClr val="424242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7" name="Otsikko 2"/>
          <p:cNvSpPr>
            <a:spLocks noGrp="1"/>
          </p:cNvSpPr>
          <p:nvPr>
            <p:ph type="title"/>
          </p:nvPr>
        </p:nvSpPr>
        <p:spPr>
          <a:xfrm>
            <a:off x="2067986" y="1005250"/>
            <a:ext cx="8834119" cy="95071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600"/>
              </a:lnSpc>
              <a:defRPr sz="4000" kern="1200" baseline="0">
                <a:latin typeface="Franklin Gothic Heavy" panose="020B09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3139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_Kosteikko-murtosu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vesi, ruoho, joki, ulko&#10;&#10;Kuvaus luotu automaattisesti">
            <a:extLst>
              <a:ext uri="{FF2B5EF4-FFF2-40B4-BE49-F238E27FC236}">
                <a16:creationId xmlns:a16="http://schemas.microsoft.com/office/drawing/2014/main" id="{A5CB34E5-573D-4310-B566-58371CABBBA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8" t="7726" r="19873" b="18555"/>
          <a:stretch/>
        </p:blipFill>
        <p:spPr bwMode="auto">
          <a:xfrm>
            <a:off x="0" y="11017"/>
            <a:ext cx="12192000" cy="620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EA9ED40F-B65E-4012-9AF3-ADF79F825395}"/>
              </a:ext>
            </a:extLst>
          </p:cNvPr>
          <p:cNvSpPr/>
          <p:nvPr userDrawn="1"/>
        </p:nvSpPr>
        <p:spPr>
          <a:xfrm>
            <a:off x="0" y="829622"/>
            <a:ext cx="12329584" cy="1627829"/>
          </a:xfrm>
          <a:prstGeom prst="rect">
            <a:avLst/>
          </a:prstGeom>
          <a:solidFill>
            <a:schemeClr val="bg2">
              <a:alpha val="43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998740A1-8FA4-4988-A8B7-4CA6B0173CA2}"/>
              </a:ext>
            </a:extLst>
          </p:cNvPr>
          <p:cNvCxnSpPr>
            <a:cxnSpLocks/>
          </p:cNvCxnSpPr>
          <p:nvPr/>
        </p:nvCxnSpPr>
        <p:spPr>
          <a:xfrm>
            <a:off x="2093205" y="1981200"/>
            <a:ext cx="10098796" cy="0"/>
          </a:xfrm>
          <a:prstGeom prst="line">
            <a:avLst/>
          </a:prstGeom>
          <a:ln w="5715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C1894438-F9FF-425A-8218-B36164AAC9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8822" y="2041498"/>
            <a:ext cx="8818201" cy="41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rgbClr val="424242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Otsikko 2">
            <a:extLst>
              <a:ext uri="{FF2B5EF4-FFF2-40B4-BE49-F238E27FC236}">
                <a16:creationId xmlns:a16="http://schemas.microsoft.com/office/drawing/2014/main" id="{9BA9F474-018C-43B9-95D5-B117CB106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905" y="1005250"/>
            <a:ext cx="8834119" cy="95071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600"/>
              </a:lnSpc>
              <a:defRPr sz="4000" kern="1200" baseline="0">
                <a:latin typeface="Franklin Gothic Heavy" panose="020B09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7006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_Metsästäjä ja koi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ruoho, ulko, istuminen, mies&#10;&#10;Kuvaus luotu automaattisesti">
            <a:extLst>
              <a:ext uri="{FF2B5EF4-FFF2-40B4-BE49-F238E27FC236}">
                <a16:creationId xmlns:a16="http://schemas.microsoft.com/office/drawing/2014/main" id="{B82C3251-9905-4C7E-B0B2-8C535B42948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" t="12468" r="89" b="11238"/>
          <a:stretch/>
        </p:blipFill>
        <p:spPr bwMode="auto">
          <a:xfrm>
            <a:off x="0" y="0"/>
            <a:ext cx="12192000" cy="620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B1505FE2-0EFC-4F4C-AD51-1CD747D9592B}"/>
              </a:ext>
            </a:extLst>
          </p:cNvPr>
          <p:cNvSpPr/>
          <p:nvPr userDrawn="1"/>
        </p:nvSpPr>
        <p:spPr>
          <a:xfrm>
            <a:off x="0" y="829622"/>
            <a:ext cx="12329584" cy="1627829"/>
          </a:xfrm>
          <a:prstGeom prst="rect">
            <a:avLst/>
          </a:prstGeom>
          <a:solidFill>
            <a:schemeClr val="bg2">
              <a:alpha val="43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72A1E33A-7B9A-4EE2-8A78-C6E539047B09}"/>
              </a:ext>
            </a:extLst>
          </p:cNvPr>
          <p:cNvCxnSpPr>
            <a:cxnSpLocks/>
          </p:cNvCxnSpPr>
          <p:nvPr/>
        </p:nvCxnSpPr>
        <p:spPr>
          <a:xfrm flipV="1">
            <a:off x="2038120" y="1981200"/>
            <a:ext cx="10153881" cy="60298"/>
          </a:xfrm>
          <a:prstGeom prst="line">
            <a:avLst/>
          </a:prstGeom>
          <a:ln w="5715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C5BC6320-A140-461F-AF52-7F43820EB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4753" y="2041498"/>
            <a:ext cx="8818201" cy="41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rgbClr val="424242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Otsikko 2">
            <a:extLst>
              <a:ext uri="{FF2B5EF4-FFF2-40B4-BE49-F238E27FC236}">
                <a16:creationId xmlns:a16="http://schemas.microsoft.com/office/drawing/2014/main" id="{9175FAF1-7A4E-4BEE-9ABB-473A2C955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836" y="1005250"/>
            <a:ext cx="8834119" cy="95071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600"/>
              </a:lnSpc>
              <a:defRPr sz="4000" kern="1200" baseline="0">
                <a:latin typeface="Franklin Gothic Heavy" panose="020B09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9761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_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ulko, kasvi, ruoho, kenttä&#10;&#10;Kuvaus luotu automaattisesti">
            <a:extLst>
              <a:ext uri="{FF2B5EF4-FFF2-40B4-BE49-F238E27FC236}">
                <a16:creationId xmlns:a16="http://schemas.microsoft.com/office/drawing/2014/main" id="{9C3DFBFD-ED54-4AC0-9411-E19697F8FE9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9" b="23930"/>
          <a:stretch/>
        </p:blipFill>
        <p:spPr bwMode="auto">
          <a:xfrm>
            <a:off x="0" y="0"/>
            <a:ext cx="12192000" cy="619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727DA99B-8D01-4B48-A981-9B69846D9F2C}"/>
              </a:ext>
            </a:extLst>
          </p:cNvPr>
          <p:cNvSpPr/>
          <p:nvPr userDrawn="1"/>
        </p:nvSpPr>
        <p:spPr>
          <a:xfrm>
            <a:off x="0" y="829622"/>
            <a:ext cx="12329584" cy="1627829"/>
          </a:xfrm>
          <a:prstGeom prst="rect">
            <a:avLst/>
          </a:prstGeom>
          <a:solidFill>
            <a:schemeClr val="bg2">
              <a:alpha val="43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3384F02C-5CC5-40B4-A88D-43C21C665C9F}"/>
              </a:ext>
            </a:extLst>
          </p:cNvPr>
          <p:cNvCxnSpPr>
            <a:cxnSpLocks/>
          </p:cNvCxnSpPr>
          <p:nvPr/>
        </p:nvCxnSpPr>
        <p:spPr>
          <a:xfrm>
            <a:off x="2027104" y="1981200"/>
            <a:ext cx="10164897" cy="0"/>
          </a:xfrm>
          <a:prstGeom prst="line">
            <a:avLst/>
          </a:prstGeom>
          <a:ln w="5715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1569D3BD-203B-46C2-97A1-3DC3E8526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4750" y="2041498"/>
            <a:ext cx="8818201" cy="41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rgbClr val="424242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Otsikko 2">
            <a:extLst>
              <a:ext uri="{FF2B5EF4-FFF2-40B4-BE49-F238E27FC236}">
                <a16:creationId xmlns:a16="http://schemas.microsoft.com/office/drawing/2014/main" id="{3478DCF0-5AB1-4DED-A8C3-D8B96A429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833" y="1005250"/>
            <a:ext cx="8834119" cy="95071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600"/>
              </a:lnSpc>
              <a:defRPr sz="4000" kern="1200" baseline="0">
                <a:latin typeface="Franklin Gothic Heavy" panose="020B09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376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-Eläinten jäl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EFD92BE0-07C6-4EA4-A47A-5660E863457C}"/>
              </a:ext>
            </a:extLst>
          </p:cNvPr>
          <p:cNvSpPr/>
          <p:nvPr/>
        </p:nvSpPr>
        <p:spPr>
          <a:xfrm>
            <a:off x="1" y="0"/>
            <a:ext cx="749300" cy="6858000"/>
          </a:xfrm>
          <a:prstGeom prst="rect">
            <a:avLst/>
          </a:prstGeom>
          <a:solidFill>
            <a:srgbClr val="7B8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297" y="1366158"/>
            <a:ext cx="1065752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cap="all" baseline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8297" y="1683465"/>
            <a:ext cx="10657523" cy="45538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1008296" y="365127"/>
            <a:ext cx="10657523" cy="918667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0BFA63FA-D671-4DEA-8A58-DA13EAE24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3617" y="6389688"/>
            <a:ext cx="3672416" cy="323850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A7850CD5-F883-4FCC-8F7A-C2EF50C0F687}" type="datetimeFigureOut">
              <a:rPr lang="en-US"/>
              <a:pPr>
                <a:defRPr/>
              </a:pPr>
              <a:t>8/30/2024</a:t>
            </a:fld>
            <a:endParaRPr lang="en-US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BCCF298-584F-427B-B42E-6448F13B83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AAAAE73C-1B5C-4BF3-905A-C433AB272E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Kuva 10">
            <a:extLst>
              <a:ext uri="{FF2B5EF4-FFF2-40B4-BE49-F238E27FC236}">
                <a16:creationId xmlns:a16="http://schemas.microsoft.com/office/drawing/2014/main" id="{C1A0D274-E35C-459E-AFEC-E1875457DE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9166">
            <a:off x="11460564" y="4911725"/>
            <a:ext cx="2794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11">
            <a:extLst>
              <a:ext uri="{FF2B5EF4-FFF2-40B4-BE49-F238E27FC236}">
                <a16:creationId xmlns:a16="http://schemas.microsoft.com/office/drawing/2014/main" id="{54C07789-FBC9-49AD-BAA3-41A139B149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9166">
            <a:off x="10701739" y="6354763"/>
            <a:ext cx="2270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12">
            <a:extLst>
              <a:ext uri="{FF2B5EF4-FFF2-40B4-BE49-F238E27FC236}">
                <a16:creationId xmlns:a16="http://schemas.microsoft.com/office/drawing/2014/main" id="{334BA7D0-26F2-4316-90D0-775D700671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1327">
            <a:off x="1225103" y="1203325"/>
            <a:ext cx="3857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Kuva 13">
            <a:extLst>
              <a:ext uri="{FF2B5EF4-FFF2-40B4-BE49-F238E27FC236}">
                <a16:creationId xmlns:a16="http://schemas.microsoft.com/office/drawing/2014/main" id="{71B8628D-267B-4631-A464-E30C775FAE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9999" flipH="1">
            <a:off x="1569590" y="396876"/>
            <a:ext cx="2524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Kuva 14">
            <a:extLst>
              <a:ext uri="{FF2B5EF4-FFF2-40B4-BE49-F238E27FC236}">
                <a16:creationId xmlns:a16="http://schemas.microsoft.com/office/drawing/2014/main" id="{14A09CC0-0F91-49E3-80AC-F7BEB8F042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1327">
            <a:off x="2645122" y="153194"/>
            <a:ext cx="2365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374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_Kar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rhu, nisäkäs, ulko, ruoho&#10;&#10;Kuvaus luotu automaattisesti">
            <a:extLst>
              <a:ext uri="{FF2B5EF4-FFF2-40B4-BE49-F238E27FC236}">
                <a16:creationId xmlns:a16="http://schemas.microsoft.com/office/drawing/2014/main" id="{7648CC38-FDE6-484A-BDFE-1A78A50B6BB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33" r="-15" b="23753"/>
          <a:stretch/>
        </p:blipFill>
        <p:spPr bwMode="auto">
          <a:xfrm>
            <a:off x="-1" y="0"/>
            <a:ext cx="12191289" cy="619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742FD3AA-9E93-4C6E-A360-4E26C1DA9E66}"/>
              </a:ext>
            </a:extLst>
          </p:cNvPr>
          <p:cNvSpPr/>
          <p:nvPr userDrawn="1"/>
        </p:nvSpPr>
        <p:spPr>
          <a:xfrm>
            <a:off x="0" y="829622"/>
            <a:ext cx="12329584" cy="1627829"/>
          </a:xfrm>
          <a:prstGeom prst="rect">
            <a:avLst/>
          </a:prstGeom>
          <a:solidFill>
            <a:schemeClr val="bg2">
              <a:alpha val="43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63970E58-1FDD-4E03-AD96-3CBDE036C407}"/>
              </a:ext>
            </a:extLst>
          </p:cNvPr>
          <p:cNvCxnSpPr>
            <a:cxnSpLocks/>
          </p:cNvCxnSpPr>
          <p:nvPr/>
        </p:nvCxnSpPr>
        <p:spPr>
          <a:xfrm>
            <a:off x="2104222" y="1981200"/>
            <a:ext cx="10087779" cy="0"/>
          </a:xfrm>
          <a:prstGeom prst="line">
            <a:avLst/>
          </a:prstGeom>
          <a:ln w="5715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AC1DA055-8287-41AC-AF8B-43D1736DB5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9838" y="2041498"/>
            <a:ext cx="8818201" cy="41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rgbClr val="424242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Otsikko 2">
            <a:extLst>
              <a:ext uri="{FF2B5EF4-FFF2-40B4-BE49-F238E27FC236}">
                <a16:creationId xmlns:a16="http://schemas.microsoft.com/office/drawing/2014/main" id="{5CBE304B-9B5F-4FE7-88C3-541B3A2A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921" y="1005250"/>
            <a:ext cx="8834119" cy="95071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600"/>
              </a:lnSpc>
              <a:defRPr sz="4000" kern="1200" baseline="0">
                <a:latin typeface="Franklin Gothic Heavy" panose="020B09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534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_Hir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lumi, lehmä, ulko, seisominen&#10;&#10;Kuvaus luotu automaattisesti">
            <a:extLst>
              <a:ext uri="{FF2B5EF4-FFF2-40B4-BE49-F238E27FC236}">
                <a16:creationId xmlns:a16="http://schemas.microsoft.com/office/drawing/2014/main" id="{5B3BB76A-37C5-45BF-8492-FBA2343E985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" t="15579" r="-149" b="7622"/>
          <a:stretch/>
        </p:blipFill>
        <p:spPr bwMode="auto">
          <a:xfrm>
            <a:off x="-11018" y="0"/>
            <a:ext cx="12329584" cy="619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E7FF2600-87F6-49EA-A085-5541EDB5466C}"/>
              </a:ext>
            </a:extLst>
          </p:cNvPr>
          <p:cNvSpPr/>
          <p:nvPr userDrawn="1"/>
        </p:nvSpPr>
        <p:spPr>
          <a:xfrm>
            <a:off x="0" y="829622"/>
            <a:ext cx="12329584" cy="1627829"/>
          </a:xfrm>
          <a:prstGeom prst="rect">
            <a:avLst/>
          </a:prstGeom>
          <a:solidFill>
            <a:schemeClr val="bg2">
              <a:alpha val="43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17C8E2B2-82E4-4B1B-9933-3413D16EB3B2}"/>
              </a:ext>
            </a:extLst>
          </p:cNvPr>
          <p:cNvCxnSpPr>
            <a:cxnSpLocks/>
          </p:cNvCxnSpPr>
          <p:nvPr/>
        </p:nvCxnSpPr>
        <p:spPr>
          <a:xfrm>
            <a:off x="2093205" y="1981200"/>
            <a:ext cx="10098796" cy="0"/>
          </a:xfrm>
          <a:prstGeom prst="line">
            <a:avLst/>
          </a:prstGeom>
          <a:ln w="5715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3B59BECD-7E29-4092-AEB4-C95618E19E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9840" y="2041498"/>
            <a:ext cx="8818201" cy="41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rgbClr val="424242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Otsikko 2">
            <a:extLst>
              <a:ext uri="{FF2B5EF4-FFF2-40B4-BE49-F238E27FC236}">
                <a16:creationId xmlns:a16="http://schemas.microsoft.com/office/drawing/2014/main" id="{FC9EDBDB-2188-431E-BA5D-2E3166188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923" y="1005250"/>
            <a:ext cx="8834119" cy="95071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600"/>
              </a:lnSpc>
              <a:defRPr sz="4000" kern="1200" baseline="0">
                <a:latin typeface="Franklin Gothic Heavy" panose="020B09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8500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_Meri-hal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vesi, ulko, nisäkäs, valtameri&#10;&#10;Kuvaus luotu automaattisesti">
            <a:extLst>
              <a:ext uri="{FF2B5EF4-FFF2-40B4-BE49-F238E27FC236}">
                <a16:creationId xmlns:a16="http://schemas.microsoft.com/office/drawing/2014/main" id="{C496FB9B-966F-4BD5-8FE1-B382FA00DF6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b="23745"/>
          <a:stretch/>
        </p:blipFill>
        <p:spPr bwMode="auto">
          <a:xfrm>
            <a:off x="0" y="1"/>
            <a:ext cx="12192000" cy="619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99266C77-3B0C-42FD-A116-F33313A4062B}"/>
              </a:ext>
            </a:extLst>
          </p:cNvPr>
          <p:cNvSpPr/>
          <p:nvPr userDrawn="1"/>
        </p:nvSpPr>
        <p:spPr>
          <a:xfrm>
            <a:off x="0" y="829622"/>
            <a:ext cx="12329584" cy="1627829"/>
          </a:xfrm>
          <a:prstGeom prst="rect">
            <a:avLst/>
          </a:prstGeom>
          <a:solidFill>
            <a:schemeClr val="bg2">
              <a:alpha val="43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4D76342-B6F6-49B3-89DA-8D9A8B39C004}"/>
              </a:ext>
            </a:extLst>
          </p:cNvPr>
          <p:cNvCxnSpPr>
            <a:cxnSpLocks/>
          </p:cNvCxnSpPr>
          <p:nvPr/>
        </p:nvCxnSpPr>
        <p:spPr>
          <a:xfrm>
            <a:off x="2060154" y="1955969"/>
            <a:ext cx="10131847" cy="25231"/>
          </a:xfrm>
          <a:prstGeom prst="line">
            <a:avLst/>
          </a:prstGeom>
          <a:ln w="5715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8DFD56D4-8220-4C17-919A-748033A33F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5767" y="2041498"/>
            <a:ext cx="8818201" cy="41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rgbClr val="424242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Otsikko 2">
            <a:extLst>
              <a:ext uri="{FF2B5EF4-FFF2-40B4-BE49-F238E27FC236}">
                <a16:creationId xmlns:a16="http://schemas.microsoft.com/office/drawing/2014/main" id="{99F9BBD9-482C-417E-8D8C-DD6D1E15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850" y="1005250"/>
            <a:ext cx="8834119" cy="95071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600"/>
              </a:lnSpc>
              <a:defRPr sz="4000" kern="1200" baseline="0">
                <a:latin typeface="Franklin Gothic Heavy" panose="020B09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388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_Om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9E2243D8-7636-469C-8807-3EF4B99679B8}"/>
              </a:ext>
            </a:extLst>
          </p:cNvPr>
          <p:cNvSpPr/>
          <p:nvPr/>
        </p:nvSpPr>
        <p:spPr>
          <a:xfrm>
            <a:off x="0" y="752476"/>
            <a:ext cx="12329584" cy="1704975"/>
          </a:xfrm>
          <a:prstGeom prst="rect">
            <a:avLst/>
          </a:prstGeom>
          <a:solidFill>
            <a:schemeClr val="bg2">
              <a:alpha val="43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2388D5CE-F6E3-4DAE-8584-ED485CC3CBC0}"/>
              </a:ext>
            </a:extLst>
          </p:cNvPr>
          <p:cNvCxnSpPr>
            <a:cxnSpLocks/>
          </p:cNvCxnSpPr>
          <p:nvPr/>
        </p:nvCxnSpPr>
        <p:spPr>
          <a:xfrm>
            <a:off x="2518834" y="1981200"/>
            <a:ext cx="9673167" cy="0"/>
          </a:xfrm>
          <a:prstGeom prst="line">
            <a:avLst/>
          </a:prstGeom>
          <a:ln w="5715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6312307"/>
          </a:xfrm>
          <a:custGeom>
            <a:avLst/>
            <a:gdLst>
              <a:gd name="connsiteX0" fmla="*/ 0 w 6276273"/>
              <a:gd name="connsiteY0" fmla="*/ 0 h 1371600"/>
              <a:gd name="connsiteX1" fmla="*/ 6276273 w 6276273"/>
              <a:gd name="connsiteY1" fmla="*/ 0 h 1371600"/>
              <a:gd name="connsiteX2" fmla="*/ 6276273 w 6276273"/>
              <a:gd name="connsiteY2" fmla="*/ 1371600 h 1371600"/>
              <a:gd name="connsiteX3" fmla="*/ 0 w 6276273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6273" h="1371600">
                <a:moveTo>
                  <a:pt x="0" y="0"/>
                </a:moveTo>
                <a:lnTo>
                  <a:pt x="6276273" y="0"/>
                </a:lnTo>
                <a:lnTo>
                  <a:pt x="6276273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342882" marR="0" indent="-342882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0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3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2535598" y="2041498"/>
            <a:ext cx="8818201" cy="41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baseline="0">
                <a:solidFill>
                  <a:srgbClr val="424242"/>
                </a:solidFill>
                <a:latin typeface="Passion One" panose="02000506080000020004" pitchFamily="2" charset="0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7" name="Otsikko 2"/>
          <p:cNvSpPr>
            <a:spLocks noGrp="1"/>
          </p:cNvSpPr>
          <p:nvPr>
            <p:ph type="title"/>
          </p:nvPr>
        </p:nvSpPr>
        <p:spPr>
          <a:xfrm>
            <a:off x="2519681" y="829632"/>
            <a:ext cx="8834119" cy="112028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500"/>
              </a:lnSpc>
              <a:defRPr sz="5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61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_Suuri 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57D723E6-42EC-4540-8DF4-6007548A7DE1}"/>
              </a:ext>
            </a:extLst>
          </p:cNvPr>
          <p:cNvSpPr/>
          <p:nvPr/>
        </p:nvSpPr>
        <p:spPr>
          <a:xfrm>
            <a:off x="11201400" y="0"/>
            <a:ext cx="990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283201" y="177800"/>
            <a:ext cx="6705600" cy="6502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342882" marR="0" indent="-342882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0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8002" y="1825625"/>
            <a:ext cx="4481837" cy="435133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08003" y="365127"/>
            <a:ext cx="4481837" cy="918667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552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_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12DF8C6B-2E00-43B8-9155-844B13C1D8A6}"/>
              </a:ext>
            </a:extLst>
          </p:cNvPr>
          <p:cNvSpPr/>
          <p:nvPr/>
        </p:nvSpPr>
        <p:spPr>
          <a:xfrm>
            <a:off x="10915651" y="0"/>
            <a:ext cx="12763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214826" y="1928595"/>
            <a:ext cx="5455892" cy="4381500"/>
          </a:xfrm>
          <a:custGeom>
            <a:avLst/>
            <a:gdLst>
              <a:gd name="connsiteX0" fmla="*/ 0 w 3068939"/>
              <a:gd name="connsiteY0" fmla="*/ 0 h 3286125"/>
              <a:gd name="connsiteX1" fmla="*/ 3068939 w 3068939"/>
              <a:gd name="connsiteY1" fmla="*/ 0 h 3286125"/>
              <a:gd name="connsiteX2" fmla="*/ 3068939 w 3068939"/>
              <a:gd name="connsiteY2" fmla="*/ 423863 h 3286125"/>
              <a:gd name="connsiteX3" fmla="*/ 3068939 w 3068939"/>
              <a:gd name="connsiteY3" fmla="*/ 2862263 h 3286125"/>
              <a:gd name="connsiteX4" fmla="*/ 3068939 w 3068939"/>
              <a:gd name="connsiteY4" fmla="*/ 3286125 h 3286125"/>
              <a:gd name="connsiteX5" fmla="*/ 0 w 3068939"/>
              <a:gd name="connsiteY5" fmla="*/ 3286125 h 3286125"/>
              <a:gd name="connsiteX6" fmla="*/ 0 w 3068939"/>
              <a:gd name="connsiteY6" fmla="*/ 2862263 h 3286125"/>
              <a:gd name="connsiteX7" fmla="*/ 0 w 3068939"/>
              <a:gd name="connsiteY7" fmla="*/ 423863 h 328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8939" h="3286125">
                <a:moveTo>
                  <a:pt x="0" y="0"/>
                </a:moveTo>
                <a:lnTo>
                  <a:pt x="3068939" y="0"/>
                </a:lnTo>
                <a:lnTo>
                  <a:pt x="3068939" y="423863"/>
                </a:lnTo>
                <a:lnTo>
                  <a:pt x="3068939" y="2862263"/>
                </a:lnTo>
                <a:lnTo>
                  <a:pt x="3068939" y="3286125"/>
                </a:lnTo>
                <a:lnTo>
                  <a:pt x="0" y="3286125"/>
                </a:lnTo>
                <a:lnTo>
                  <a:pt x="0" y="2862263"/>
                </a:lnTo>
                <a:lnTo>
                  <a:pt x="0" y="4238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342882" marR="0" indent="-342882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0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6096" y="1354047"/>
            <a:ext cx="963980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cap="all" baseline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13979" y="1922761"/>
            <a:ext cx="4910611" cy="43815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276096" y="365127"/>
            <a:ext cx="9639808" cy="918667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82171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474596" y="2328123"/>
            <a:ext cx="4601435" cy="3579259"/>
          </a:xfrm>
          <a:custGeom>
            <a:avLst/>
            <a:gdLst>
              <a:gd name="connsiteX0" fmla="*/ 0 w 2588307"/>
              <a:gd name="connsiteY0" fmla="*/ 0 h 2684444"/>
              <a:gd name="connsiteX1" fmla="*/ 2588307 w 2588307"/>
              <a:gd name="connsiteY1" fmla="*/ 0 h 2684444"/>
              <a:gd name="connsiteX2" fmla="*/ 2588307 w 2588307"/>
              <a:gd name="connsiteY2" fmla="*/ 339112 h 2684444"/>
              <a:gd name="connsiteX3" fmla="*/ 2588307 w 2588307"/>
              <a:gd name="connsiteY3" fmla="*/ 2611890 h 2684444"/>
              <a:gd name="connsiteX4" fmla="*/ 2588307 w 2588307"/>
              <a:gd name="connsiteY4" fmla="*/ 2684444 h 2684444"/>
              <a:gd name="connsiteX5" fmla="*/ 0 w 2588307"/>
              <a:gd name="connsiteY5" fmla="*/ 2684444 h 2684444"/>
              <a:gd name="connsiteX6" fmla="*/ 0 w 2588307"/>
              <a:gd name="connsiteY6" fmla="*/ 2611890 h 2684444"/>
              <a:gd name="connsiteX7" fmla="*/ 0 w 2588307"/>
              <a:gd name="connsiteY7" fmla="*/ 339112 h 268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8307" h="2684444">
                <a:moveTo>
                  <a:pt x="0" y="0"/>
                </a:moveTo>
                <a:lnTo>
                  <a:pt x="2588307" y="0"/>
                </a:lnTo>
                <a:lnTo>
                  <a:pt x="2588307" y="339112"/>
                </a:lnTo>
                <a:lnTo>
                  <a:pt x="2588307" y="2611890"/>
                </a:lnTo>
                <a:lnTo>
                  <a:pt x="2588307" y="2684444"/>
                </a:lnTo>
                <a:lnTo>
                  <a:pt x="0" y="2684444"/>
                </a:lnTo>
                <a:lnTo>
                  <a:pt x="0" y="2611890"/>
                </a:lnTo>
                <a:lnTo>
                  <a:pt x="0" y="3391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342882" marR="0" indent="-342882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0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91201" y="2328123"/>
            <a:ext cx="5874619" cy="3579259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354051"/>
            <a:ext cx="10515601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cap="all" baseline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18667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17167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5A299CC1-95D0-4665-A19A-83B2B54126D8}"/>
              </a:ext>
            </a:extLst>
          </p:cNvPr>
          <p:cNvSpPr/>
          <p:nvPr userDrawn="1"/>
        </p:nvSpPr>
        <p:spPr>
          <a:xfrm>
            <a:off x="10915651" y="0"/>
            <a:ext cx="12763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44668" y="2325363"/>
            <a:ext cx="5138293" cy="3296373"/>
          </a:xfrm>
          <a:custGeom>
            <a:avLst/>
            <a:gdLst>
              <a:gd name="connsiteX0" fmla="*/ 0 w 2235200"/>
              <a:gd name="connsiteY0" fmla="*/ 0 h 2007129"/>
              <a:gd name="connsiteX1" fmla="*/ 2235200 w 2235200"/>
              <a:gd name="connsiteY1" fmla="*/ 0 h 2007129"/>
              <a:gd name="connsiteX2" fmla="*/ 2235200 w 2235200"/>
              <a:gd name="connsiteY2" fmla="*/ 2007129 h 2007129"/>
              <a:gd name="connsiteX3" fmla="*/ 0 w 2235200"/>
              <a:gd name="connsiteY3" fmla="*/ 2007129 h 200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2007129">
                <a:moveTo>
                  <a:pt x="0" y="0"/>
                </a:moveTo>
                <a:lnTo>
                  <a:pt x="2235200" y="0"/>
                </a:lnTo>
                <a:lnTo>
                  <a:pt x="2235200" y="2007129"/>
                </a:lnTo>
                <a:lnTo>
                  <a:pt x="0" y="20071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342882" marR="0" indent="-342882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0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23286" y="2325363"/>
            <a:ext cx="5138293" cy="3296373"/>
          </a:xfrm>
          <a:custGeom>
            <a:avLst/>
            <a:gdLst>
              <a:gd name="connsiteX0" fmla="*/ 0 w 2235200"/>
              <a:gd name="connsiteY0" fmla="*/ 0 h 2007129"/>
              <a:gd name="connsiteX1" fmla="*/ 2235200 w 2235200"/>
              <a:gd name="connsiteY1" fmla="*/ 0 h 2007129"/>
              <a:gd name="connsiteX2" fmla="*/ 2235200 w 2235200"/>
              <a:gd name="connsiteY2" fmla="*/ 2007129 h 2007129"/>
              <a:gd name="connsiteX3" fmla="*/ 0 w 2235200"/>
              <a:gd name="connsiteY3" fmla="*/ 2007129 h 200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2007129">
                <a:moveTo>
                  <a:pt x="0" y="0"/>
                </a:moveTo>
                <a:lnTo>
                  <a:pt x="2235200" y="0"/>
                </a:lnTo>
                <a:lnTo>
                  <a:pt x="2235200" y="2007129"/>
                </a:lnTo>
                <a:lnTo>
                  <a:pt x="0" y="20071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342882" marR="0" indent="-342882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0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354051"/>
            <a:ext cx="10515601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cap="all" baseline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18667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1920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dia_4 kuvan di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icture Placeholder 87"/>
          <p:cNvSpPr>
            <a:spLocks noGrp="1"/>
          </p:cNvSpPr>
          <p:nvPr>
            <p:ph type="pic" sz="quarter" idx="23"/>
          </p:nvPr>
        </p:nvSpPr>
        <p:spPr>
          <a:xfrm>
            <a:off x="3693432" y="2594368"/>
            <a:ext cx="2258849" cy="1450747"/>
          </a:xfrm>
          <a:custGeom>
            <a:avLst/>
            <a:gdLst>
              <a:gd name="connsiteX0" fmla="*/ 0 w 1270603"/>
              <a:gd name="connsiteY0" fmla="*/ 0 h 1088060"/>
              <a:gd name="connsiteX1" fmla="*/ 1270603 w 1270603"/>
              <a:gd name="connsiteY1" fmla="*/ 0 h 1088060"/>
              <a:gd name="connsiteX2" fmla="*/ 1270603 w 1270603"/>
              <a:gd name="connsiteY2" fmla="*/ 1088060 h 1088060"/>
              <a:gd name="connsiteX3" fmla="*/ 0 w 1270603"/>
              <a:gd name="connsiteY3" fmla="*/ 1088060 h 108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603" h="1088060">
                <a:moveTo>
                  <a:pt x="0" y="0"/>
                </a:moveTo>
                <a:lnTo>
                  <a:pt x="1270603" y="0"/>
                </a:lnTo>
                <a:lnTo>
                  <a:pt x="1270603" y="1088060"/>
                </a:lnTo>
                <a:lnTo>
                  <a:pt x="0" y="10880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rtlCol="0">
            <a:noAutofit/>
          </a:bodyPr>
          <a:lstStyle>
            <a:lvl1pPr rtl="0">
              <a:defRPr sz="9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91" name="Picture Placeholder 90"/>
          <p:cNvSpPr>
            <a:spLocks noGrp="1"/>
          </p:cNvSpPr>
          <p:nvPr>
            <p:ph type="pic" sz="quarter" idx="24"/>
          </p:nvPr>
        </p:nvSpPr>
        <p:spPr>
          <a:xfrm>
            <a:off x="3693432" y="4233322"/>
            <a:ext cx="2258849" cy="1450747"/>
          </a:xfrm>
          <a:custGeom>
            <a:avLst/>
            <a:gdLst>
              <a:gd name="connsiteX0" fmla="*/ 0 w 1270603"/>
              <a:gd name="connsiteY0" fmla="*/ 0 h 1088060"/>
              <a:gd name="connsiteX1" fmla="*/ 1270603 w 1270603"/>
              <a:gd name="connsiteY1" fmla="*/ 0 h 1088060"/>
              <a:gd name="connsiteX2" fmla="*/ 1270603 w 1270603"/>
              <a:gd name="connsiteY2" fmla="*/ 1088060 h 1088060"/>
              <a:gd name="connsiteX3" fmla="*/ 0 w 1270603"/>
              <a:gd name="connsiteY3" fmla="*/ 1088060 h 108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603" h="1088060">
                <a:moveTo>
                  <a:pt x="0" y="0"/>
                </a:moveTo>
                <a:lnTo>
                  <a:pt x="1270603" y="0"/>
                </a:lnTo>
                <a:lnTo>
                  <a:pt x="1270603" y="1088060"/>
                </a:lnTo>
                <a:lnTo>
                  <a:pt x="0" y="10880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rtlCol="0">
            <a:noAutofit/>
          </a:bodyPr>
          <a:lstStyle>
            <a:lvl1pPr rtl="0">
              <a:defRPr sz="9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90" name="Picture Placeholder 89"/>
          <p:cNvSpPr>
            <a:spLocks noGrp="1"/>
          </p:cNvSpPr>
          <p:nvPr>
            <p:ph type="pic" sz="quarter" idx="25"/>
          </p:nvPr>
        </p:nvSpPr>
        <p:spPr>
          <a:xfrm>
            <a:off x="6239726" y="4233322"/>
            <a:ext cx="2258849" cy="1450747"/>
          </a:xfrm>
          <a:custGeom>
            <a:avLst/>
            <a:gdLst>
              <a:gd name="connsiteX0" fmla="*/ 0 w 1270603"/>
              <a:gd name="connsiteY0" fmla="*/ 0 h 1088060"/>
              <a:gd name="connsiteX1" fmla="*/ 1270603 w 1270603"/>
              <a:gd name="connsiteY1" fmla="*/ 0 h 1088060"/>
              <a:gd name="connsiteX2" fmla="*/ 1270603 w 1270603"/>
              <a:gd name="connsiteY2" fmla="*/ 1088060 h 1088060"/>
              <a:gd name="connsiteX3" fmla="*/ 0 w 1270603"/>
              <a:gd name="connsiteY3" fmla="*/ 1088060 h 108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603" h="1088060">
                <a:moveTo>
                  <a:pt x="0" y="0"/>
                </a:moveTo>
                <a:lnTo>
                  <a:pt x="1270603" y="0"/>
                </a:lnTo>
                <a:lnTo>
                  <a:pt x="1270603" y="1088060"/>
                </a:lnTo>
                <a:lnTo>
                  <a:pt x="0" y="10880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rtlCol="0">
            <a:noAutofit/>
          </a:bodyPr>
          <a:lstStyle>
            <a:lvl1pPr rtl="0">
              <a:defRPr sz="9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89" name="Picture Placeholder 88"/>
          <p:cNvSpPr>
            <a:spLocks noGrp="1"/>
          </p:cNvSpPr>
          <p:nvPr>
            <p:ph type="pic" sz="quarter" idx="26"/>
          </p:nvPr>
        </p:nvSpPr>
        <p:spPr>
          <a:xfrm>
            <a:off x="6239726" y="2594368"/>
            <a:ext cx="2258849" cy="1450747"/>
          </a:xfrm>
          <a:custGeom>
            <a:avLst/>
            <a:gdLst>
              <a:gd name="connsiteX0" fmla="*/ 0 w 1270603"/>
              <a:gd name="connsiteY0" fmla="*/ 0 h 1088060"/>
              <a:gd name="connsiteX1" fmla="*/ 1270603 w 1270603"/>
              <a:gd name="connsiteY1" fmla="*/ 0 h 1088060"/>
              <a:gd name="connsiteX2" fmla="*/ 1270603 w 1270603"/>
              <a:gd name="connsiteY2" fmla="*/ 1088060 h 1088060"/>
              <a:gd name="connsiteX3" fmla="*/ 0 w 1270603"/>
              <a:gd name="connsiteY3" fmla="*/ 1088060 h 108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603" h="1088060">
                <a:moveTo>
                  <a:pt x="0" y="0"/>
                </a:moveTo>
                <a:lnTo>
                  <a:pt x="1270603" y="0"/>
                </a:lnTo>
                <a:lnTo>
                  <a:pt x="1270603" y="1088060"/>
                </a:lnTo>
                <a:lnTo>
                  <a:pt x="0" y="10880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rtlCol="0">
            <a:noAutofit/>
          </a:bodyPr>
          <a:lstStyle>
            <a:lvl1pPr rtl="0">
              <a:defRPr sz="9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378270"/>
            <a:ext cx="10574181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cap="all" baseline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79623" y="2594367"/>
            <a:ext cx="2628436" cy="145074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7"/>
          </p:nvPr>
        </p:nvSpPr>
        <p:spPr>
          <a:xfrm>
            <a:off x="777550" y="4233322"/>
            <a:ext cx="2628436" cy="145074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8"/>
          </p:nvPr>
        </p:nvSpPr>
        <p:spPr>
          <a:xfrm>
            <a:off x="8783945" y="2594366"/>
            <a:ext cx="2628436" cy="145074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9"/>
          </p:nvPr>
        </p:nvSpPr>
        <p:spPr>
          <a:xfrm>
            <a:off x="8783945" y="4233322"/>
            <a:ext cx="2628436" cy="145074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5849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_Yläosa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83535" y="4553833"/>
            <a:ext cx="10515600" cy="168346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3533" y="3568557"/>
            <a:ext cx="10515600" cy="918667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943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_Suuri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98719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68669" y="1840911"/>
            <a:ext cx="5497151" cy="430555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68667" y="365127"/>
            <a:ext cx="5497151" cy="918667"/>
          </a:xfrm>
        </p:spPr>
        <p:txBody>
          <a:bodyPr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7D3D94B-E4FE-4085-ACC3-EE84678BD6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231" y="6267651"/>
            <a:ext cx="16525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83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7DFB61-B958-44A3-9B1A-1F42BF260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D42ED75-F411-4FB5-BE9C-09F6CF1E1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  <a:endParaRPr lang="en-US" altLang="fi-FI" dirty="0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62E95BE5-CBA8-46A7-80A9-98A95867D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49017" y="6286500"/>
            <a:ext cx="3672416" cy="3254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pPr>
              <a:defRPr/>
            </a:pPr>
            <a:fld id="{DEEA52C8-671F-423C-BB01-62B3DAD59E35}" type="datetimeFigureOut">
              <a:rPr lang="en-US"/>
              <a:pPr>
                <a:defRPr/>
              </a:pPr>
              <a:t>8/30/2024</a:t>
            </a:fld>
            <a:endParaRPr lang="en-US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8D97F52F-D216-4B0C-B0AA-74003D99F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6968" y="6265863"/>
            <a:ext cx="486833" cy="366712"/>
          </a:xfrm>
          <a:prstGeom prst="ellipse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pPr>
              <a:defRPr/>
            </a:pPr>
            <a:fld id="{4E596B98-706C-404A-89E5-3827CB2F95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Kuva 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036EDD83-9191-4BA9-B184-BAA7BFB622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38" y="6273333"/>
            <a:ext cx="16525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95" r:id="rId2"/>
    <p:sldLayoutId id="2147483773" r:id="rId3"/>
    <p:sldLayoutId id="2147483774" r:id="rId4"/>
    <p:sldLayoutId id="2147483775" r:id="rId5"/>
    <p:sldLayoutId id="2147483776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69" r:id="rId12"/>
    <p:sldLayoutId id="2147483783" r:id="rId13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 cap="all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anose="020B060602020203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anose="020B060602020203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anose="020B060602020203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anose="020B0606020202030204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anose="020B0606020202030204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anose="020B0606020202030204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anose="020B0606020202030204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anose="020B0606020202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4A8A793D-C79E-4BA2-9025-6DF55F44BCFC}"/>
              </a:ext>
            </a:extLst>
          </p:cNvPr>
          <p:cNvCxnSpPr>
            <a:cxnSpLocks/>
          </p:cNvCxnSpPr>
          <p:nvPr/>
        </p:nvCxnSpPr>
        <p:spPr>
          <a:xfrm>
            <a:off x="2518834" y="1981200"/>
            <a:ext cx="9673167" cy="0"/>
          </a:xfrm>
          <a:prstGeom prst="line">
            <a:avLst/>
          </a:prstGeom>
          <a:ln w="5715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uva 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D794ECF-A78C-40DF-8E15-CE84480596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3" y="6268303"/>
            <a:ext cx="16525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</p:sldLayoutIdLst>
  <p:txStyles>
    <p:titleStyle>
      <a:lvl1pPr algn="l" rtl="0" fontAlgn="base">
        <a:lnSpc>
          <a:spcPts val="4500"/>
        </a:lnSpc>
        <a:spcBef>
          <a:spcPct val="0"/>
        </a:spcBef>
        <a:spcAft>
          <a:spcPct val="0"/>
        </a:spcAft>
        <a:defRPr sz="5400" kern="1200" cap="all">
          <a:solidFill>
            <a:srgbClr val="424242"/>
          </a:solidFill>
          <a:latin typeface="Passion One" panose="02000506080000020004" pitchFamily="2" charset="0"/>
          <a:ea typeface="+mj-ea"/>
          <a:cs typeface="+mj-cs"/>
        </a:defRPr>
      </a:lvl1pPr>
      <a:lvl2pPr algn="l" rtl="0" fontAlgn="base">
        <a:lnSpc>
          <a:spcPts val="4500"/>
        </a:lnSpc>
        <a:spcBef>
          <a:spcPct val="0"/>
        </a:spcBef>
        <a:spcAft>
          <a:spcPct val="0"/>
        </a:spcAft>
        <a:defRPr sz="5400">
          <a:solidFill>
            <a:srgbClr val="424242"/>
          </a:solidFill>
          <a:latin typeface="Passion One" panose="02000506080000020004" pitchFamily="2" charset="0"/>
        </a:defRPr>
      </a:lvl2pPr>
      <a:lvl3pPr algn="l" rtl="0" fontAlgn="base">
        <a:lnSpc>
          <a:spcPts val="4500"/>
        </a:lnSpc>
        <a:spcBef>
          <a:spcPct val="0"/>
        </a:spcBef>
        <a:spcAft>
          <a:spcPct val="0"/>
        </a:spcAft>
        <a:defRPr sz="5400">
          <a:solidFill>
            <a:srgbClr val="424242"/>
          </a:solidFill>
          <a:latin typeface="Passion One" panose="02000506080000020004" pitchFamily="2" charset="0"/>
        </a:defRPr>
      </a:lvl3pPr>
      <a:lvl4pPr algn="l" rtl="0" fontAlgn="base">
        <a:lnSpc>
          <a:spcPts val="4500"/>
        </a:lnSpc>
        <a:spcBef>
          <a:spcPct val="0"/>
        </a:spcBef>
        <a:spcAft>
          <a:spcPct val="0"/>
        </a:spcAft>
        <a:defRPr sz="5400">
          <a:solidFill>
            <a:srgbClr val="424242"/>
          </a:solidFill>
          <a:latin typeface="Passion One" panose="02000506080000020004" pitchFamily="2" charset="0"/>
        </a:defRPr>
      </a:lvl4pPr>
      <a:lvl5pPr algn="l" rtl="0" fontAlgn="base">
        <a:lnSpc>
          <a:spcPts val="4500"/>
        </a:lnSpc>
        <a:spcBef>
          <a:spcPct val="0"/>
        </a:spcBef>
        <a:spcAft>
          <a:spcPct val="0"/>
        </a:spcAft>
        <a:defRPr sz="5400">
          <a:solidFill>
            <a:srgbClr val="424242"/>
          </a:solidFill>
          <a:latin typeface="Passion One" panose="02000506080000020004" pitchFamily="2" charset="0"/>
        </a:defRPr>
      </a:lvl5pPr>
      <a:lvl6pPr marL="457200" algn="l" rtl="0" fontAlgn="base">
        <a:lnSpc>
          <a:spcPts val="4500"/>
        </a:lnSpc>
        <a:spcBef>
          <a:spcPct val="0"/>
        </a:spcBef>
        <a:spcAft>
          <a:spcPct val="0"/>
        </a:spcAft>
        <a:defRPr sz="5400">
          <a:solidFill>
            <a:srgbClr val="424242"/>
          </a:solidFill>
          <a:latin typeface="Passion One" panose="02000506080000020004" pitchFamily="2" charset="0"/>
        </a:defRPr>
      </a:lvl6pPr>
      <a:lvl7pPr marL="914400" algn="l" rtl="0" fontAlgn="base">
        <a:lnSpc>
          <a:spcPts val="4500"/>
        </a:lnSpc>
        <a:spcBef>
          <a:spcPct val="0"/>
        </a:spcBef>
        <a:spcAft>
          <a:spcPct val="0"/>
        </a:spcAft>
        <a:defRPr sz="5400">
          <a:solidFill>
            <a:srgbClr val="424242"/>
          </a:solidFill>
          <a:latin typeface="Passion One" panose="02000506080000020004" pitchFamily="2" charset="0"/>
        </a:defRPr>
      </a:lvl7pPr>
      <a:lvl8pPr marL="1371600" algn="l" rtl="0" fontAlgn="base">
        <a:lnSpc>
          <a:spcPts val="4500"/>
        </a:lnSpc>
        <a:spcBef>
          <a:spcPct val="0"/>
        </a:spcBef>
        <a:spcAft>
          <a:spcPct val="0"/>
        </a:spcAft>
        <a:defRPr sz="5400">
          <a:solidFill>
            <a:srgbClr val="424242"/>
          </a:solidFill>
          <a:latin typeface="Passion One" panose="02000506080000020004" pitchFamily="2" charset="0"/>
        </a:defRPr>
      </a:lvl8pPr>
      <a:lvl9pPr marL="1828800" algn="l" rtl="0" fontAlgn="base">
        <a:lnSpc>
          <a:spcPts val="4500"/>
        </a:lnSpc>
        <a:spcBef>
          <a:spcPct val="0"/>
        </a:spcBef>
        <a:spcAft>
          <a:spcPct val="0"/>
        </a:spcAft>
        <a:defRPr sz="5400">
          <a:solidFill>
            <a:srgbClr val="424242"/>
          </a:solidFill>
          <a:latin typeface="Passion One" panose="02000506080000020004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ksut@riista.fi" TargetMode="External"/><Relationship Id="rId2" Type="http://schemas.openxmlformats.org/officeDocument/2006/relationships/hyperlink" Target="mailto:oma@riista.fi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23E73FF-D67E-4B07-9C24-B4C19F86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Ampumakokeen verkkomaksaminen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5B8AC9C-8DE4-D9C7-E09D-88347CDE2D26}"/>
              </a:ext>
            </a:extLst>
          </p:cNvPr>
          <p:cNvSpPr txBox="1"/>
          <p:nvPr/>
        </p:nvSpPr>
        <p:spPr>
          <a:xfrm>
            <a:off x="1953697" y="1848285"/>
            <a:ext cx="81313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Ennen maksutoimintojen käyttöä</a:t>
            </a:r>
          </a:p>
          <a:p>
            <a:endParaRPr lang="fi-FI" dirty="0"/>
          </a:p>
          <a:p>
            <a:r>
              <a:rPr lang="fi-FI" dirty="0"/>
              <a:t>Ampumakokeen vastaanottaja: </a:t>
            </a:r>
          </a:p>
          <a:p>
            <a:r>
              <a:rPr lang="fi-FI" dirty="0"/>
              <a:t>- Tarkista, että </a:t>
            </a:r>
            <a:r>
              <a:rPr lang="fi-FI" b="1" dirty="0"/>
              <a:t>Oma riista -mobiilisovellus on päivitetty </a:t>
            </a:r>
            <a:r>
              <a:rPr lang="fi-FI" dirty="0"/>
              <a:t>ennen tilaisuuden alkua</a:t>
            </a:r>
          </a:p>
          <a:p>
            <a:pPr marL="742950" lvl="1" indent="-285750">
              <a:buFontTx/>
              <a:buChar char="-"/>
            </a:pPr>
            <a:r>
              <a:rPr lang="fi-FI" dirty="0"/>
              <a:t>Googlen play kauppa (Android), Applen </a:t>
            </a:r>
            <a:r>
              <a:rPr lang="fi-FI" dirty="0" err="1"/>
              <a:t>Appstore</a:t>
            </a:r>
            <a:r>
              <a:rPr lang="fi-FI" dirty="0"/>
              <a:t> (iOS)</a:t>
            </a:r>
          </a:p>
          <a:p>
            <a:endParaRPr lang="fi-FI" dirty="0"/>
          </a:p>
          <a:p>
            <a:r>
              <a:rPr lang="fi-FI" dirty="0"/>
              <a:t>Asiakas: </a:t>
            </a:r>
          </a:p>
          <a:p>
            <a:r>
              <a:rPr lang="fi-FI" dirty="0"/>
              <a:t>- Tarkista, että </a:t>
            </a:r>
            <a:r>
              <a:rPr lang="fi-FI" b="1" dirty="0"/>
              <a:t>Oma riista –mobiilisovellus on päivitetty</a:t>
            </a:r>
          </a:p>
          <a:p>
            <a:r>
              <a:rPr lang="fi-FI" dirty="0"/>
              <a:t>- Tarkista, että pankin maksusovellus tai mobiilimaksusovellus on päivitetty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4186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65C02212-9530-7C79-BD7A-6F3DE937D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50" y="1401278"/>
            <a:ext cx="8299946" cy="4920581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323E73FF-D67E-4B07-9C24-B4C19F86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Ampumakokeen verkkomaksaminen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5B8AC9C-8DE4-D9C7-E09D-88347CDE2D26}"/>
              </a:ext>
            </a:extLst>
          </p:cNvPr>
          <p:cNvSpPr txBox="1"/>
          <p:nvPr/>
        </p:nvSpPr>
        <p:spPr>
          <a:xfrm>
            <a:off x="9260020" y="2629520"/>
            <a:ext cx="28401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Luo asiakkaan verkkomaksu painamalla verkkomaksu-painiketta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Käteismaksu tai pankkikortin lukulaitteella suoritettu maksu kuitataan maksetuksi Käteinen/kortti painikkeella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I" dirty="0"/>
          </a:p>
        </p:txBody>
      </p:sp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644ED584-1177-DE31-BE33-D22D97E2A3BB}"/>
              </a:ext>
            </a:extLst>
          </p:cNvPr>
          <p:cNvCxnSpPr>
            <a:cxnSpLocks/>
          </p:cNvCxnSpPr>
          <p:nvPr/>
        </p:nvCxnSpPr>
        <p:spPr>
          <a:xfrm flipH="1">
            <a:off x="8341433" y="3519453"/>
            <a:ext cx="1124909" cy="15985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7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kuvakaappaus, ohjelmisto, Verkkosivusto&#10;&#10;Kuvaus luotu automaattisesti">
            <a:extLst>
              <a:ext uri="{FF2B5EF4-FFF2-40B4-BE49-F238E27FC236}">
                <a16:creationId xmlns:a16="http://schemas.microsoft.com/office/drawing/2014/main" id="{B01A85AC-2A9D-25A6-A365-E4887F747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54" y="1650208"/>
            <a:ext cx="2187897" cy="4740443"/>
          </a:xfrm>
          <a:prstGeom prst="rect">
            <a:avLst/>
          </a:prstGeom>
        </p:spPr>
      </p:pic>
      <p:pic>
        <p:nvPicPr>
          <p:cNvPr id="7" name="Kuva 6" descr="Kuva, joka sisältää kohteen teksti, kuvakaappaus, ohjelmisto, Verkkosivusto&#10;&#10;Kuvaus luotu automaattisesti">
            <a:extLst>
              <a:ext uri="{FF2B5EF4-FFF2-40B4-BE49-F238E27FC236}">
                <a16:creationId xmlns:a16="http://schemas.microsoft.com/office/drawing/2014/main" id="{39E44AB9-48FC-2CC4-68BC-6AAB3161D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98" y="1650208"/>
            <a:ext cx="2147826" cy="4653622"/>
          </a:xfrm>
          <a:prstGeom prst="rect">
            <a:avLst/>
          </a:prstGeom>
        </p:spPr>
      </p:pic>
      <p:pic>
        <p:nvPicPr>
          <p:cNvPr id="9" name="Kuva 8" descr="Kuva, joka sisältää kohteen teksti, kuvakaappaus, ohjelmisto, Verkkosivusto&#10;&#10;Kuvaus luotu automaattisesti">
            <a:extLst>
              <a:ext uri="{FF2B5EF4-FFF2-40B4-BE49-F238E27FC236}">
                <a16:creationId xmlns:a16="http://schemas.microsoft.com/office/drawing/2014/main" id="{0D7E0A9A-1EFB-C33B-19E3-56E95B352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95" y="1679528"/>
            <a:ext cx="2120762" cy="4594983"/>
          </a:xfrm>
          <a:prstGeom prst="rect">
            <a:avLst/>
          </a:prstGeom>
        </p:spPr>
      </p:pic>
      <p:pic>
        <p:nvPicPr>
          <p:cNvPr id="11" name="Kuva 10" descr="Kuva, joka sisältää kohteen teksti, elektroniikka, kuvakaappaus, ohjelmisto">
            <a:extLst>
              <a:ext uri="{FF2B5EF4-FFF2-40B4-BE49-F238E27FC236}">
                <a16:creationId xmlns:a16="http://schemas.microsoft.com/office/drawing/2014/main" id="{D333B05C-13E8-CE95-A665-520EAAACF5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04" y="1679528"/>
            <a:ext cx="2082033" cy="4511071"/>
          </a:xfrm>
          <a:prstGeom prst="rect">
            <a:avLst/>
          </a:prstGeom>
        </p:spPr>
      </p:pic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BFEC2A5-759C-4FE7-9B27-4840257F8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Asiakas maksaa ampumakoesuorituksen oma riista maastosovelluksessa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323E73FF-D67E-4B07-9C24-B4C19F86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Asiakkaan näkymä: omat tiedot -&gt; ampumakoesuoritukset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FCB30F68-1367-32C3-CBE5-89DD0E703747}"/>
              </a:ext>
            </a:extLst>
          </p:cNvPr>
          <p:cNvSpPr/>
          <p:nvPr/>
        </p:nvSpPr>
        <p:spPr>
          <a:xfrm>
            <a:off x="3331298" y="5283204"/>
            <a:ext cx="2512956" cy="980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945BE422-FE54-CA67-BC77-B3382BEEFDD8}"/>
              </a:ext>
            </a:extLst>
          </p:cNvPr>
          <p:cNvSpPr/>
          <p:nvPr/>
        </p:nvSpPr>
        <p:spPr>
          <a:xfrm>
            <a:off x="1231260" y="2882443"/>
            <a:ext cx="2512956" cy="980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id="{B8A9D6E1-317B-5D71-7310-BAA6F99D9704}"/>
              </a:ext>
            </a:extLst>
          </p:cNvPr>
          <p:cNvSpPr/>
          <p:nvPr/>
        </p:nvSpPr>
        <p:spPr>
          <a:xfrm>
            <a:off x="5800462" y="2976614"/>
            <a:ext cx="2512956" cy="980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98474CE6-7D41-D23C-2376-7F5ADC3FEAD7}"/>
              </a:ext>
            </a:extLst>
          </p:cNvPr>
          <p:cNvSpPr/>
          <p:nvPr/>
        </p:nvSpPr>
        <p:spPr>
          <a:xfrm>
            <a:off x="5882401" y="5001750"/>
            <a:ext cx="2512956" cy="980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85671DAD-2A07-64FE-9D41-7F75ADB47F69}"/>
              </a:ext>
            </a:extLst>
          </p:cNvPr>
          <p:cNvSpPr/>
          <p:nvPr/>
        </p:nvSpPr>
        <p:spPr>
          <a:xfrm>
            <a:off x="8313418" y="3045687"/>
            <a:ext cx="2512956" cy="980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3112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BFEC2A5-759C-4FE7-9B27-4840257F8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Asiakas voi maksaa myös oma riista verkkopalvelussa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323E73FF-D67E-4B07-9C24-B4C19F86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Ampumakokeen verkkomaksaminen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9EEDC66-F945-3C3A-8135-30BF21996E2D}"/>
              </a:ext>
            </a:extLst>
          </p:cNvPr>
          <p:cNvSpPr txBox="1"/>
          <p:nvPr/>
        </p:nvSpPr>
        <p:spPr>
          <a:xfrm>
            <a:off x="3105013" y="1682750"/>
            <a:ext cx="8560806" cy="4091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50EB10-F4DD-9DFF-8DAF-AF0B450E9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1E49773-FA94-E661-6D1E-A1644C21A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96" y="1679529"/>
            <a:ext cx="8173591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0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8F13A84-5227-B28C-883F-CE7DC93CC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96" y="1597165"/>
            <a:ext cx="10071238" cy="4699911"/>
          </a:xfrm>
          <a:prstGeom prst="rect">
            <a:avLst/>
          </a:prstGeom>
        </p:spPr>
      </p:pic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BFEC2A5-759C-4FE7-9B27-4840257F8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Kun asiakas on maksanut, tieto siirtyy ampumakokeen vastaanottajan näkymään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323E73FF-D67E-4B07-9C24-B4C19F86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Ampumakokeen verkkomaksaminen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771A8A7B-C066-C39E-D550-F1E56113BD56}"/>
              </a:ext>
            </a:extLst>
          </p:cNvPr>
          <p:cNvSpPr/>
          <p:nvPr/>
        </p:nvSpPr>
        <p:spPr>
          <a:xfrm>
            <a:off x="519658" y="4894371"/>
            <a:ext cx="2512956" cy="980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4119FAB3-B6D9-8E66-6A68-4AE2926085D2}"/>
              </a:ext>
            </a:extLst>
          </p:cNvPr>
          <p:cNvSpPr/>
          <p:nvPr/>
        </p:nvSpPr>
        <p:spPr>
          <a:xfrm>
            <a:off x="7407689" y="2263537"/>
            <a:ext cx="3964988" cy="1226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0286E6AF-F82A-9A6D-7634-13CA8485CAC3}"/>
              </a:ext>
            </a:extLst>
          </p:cNvPr>
          <p:cNvSpPr/>
          <p:nvPr/>
        </p:nvSpPr>
        <p:spPr>
          <a:xfrm>
            <a:off x="617057" y="2265584"/>
            <a:ext cx="2512956" cy="980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635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4BA6546-B9A8-A8C9-8E7F-D9E73A329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67" y="2326980"/>
            <a:ext cx="6747261" cy="4453338"/>
          </a:xfrm>
          <a:prstGeom prst="rect">
            <a:avLst/>
          </a:prstGeom>
        </p:spPr>
      </p:pic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BFEC2A5-759C-4FE7-9B27-4840257F8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323E73FF-D67E-4B07-9C24-B4C19F86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296" y="311735"/>
            <a:ext cx="10657523" cy="918667"/>
          </a:xfrm>
        </p:spPr>
        <p:txBody>
          <a:bodyPr>
            <a:normAutofit fontScale="90000"/>
          </a:bodyPr>
          <a:lstStyle/>
          <a:p>
            <a:r>
              <a:rPr lang="fi-FI" dirty="0"/>
              <a:t>Maksun muokkausnäkymä</a:t>
            </a:r>
            <a:br>
              <a:rPr lang="fi-FI" dirty="0"/>
            </a:br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21E8199-1168-9CEA-5D9C-8FDE3B782C08}"/>
              </a:ext>
            </a:extLst>
          </p:cNvPr>
          <p:cNvSpPr txBox="1"/>
          <p:nvPr/>
        </p:nvSpPr>
        <p:spPr>
          <a:xfrm>
            <a:off x="8480251" y="2799812"/>
            <a:ext cx="28401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Voit muuttaa verkkomaksun suuruutta 20 euron summina, jos asiakas maksaa osan käteisenä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Voit perua verkkomaksun muokkaa painikkeen ruudulta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I" dirty="0"/>
          </a:p>
        </p:txBody>
      </p:sp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A6B71266-2385-459C-73F0-39963EAAA974}"/>
              </a:ext>
            </a:extLst>
          </p:cNvPr>
          <p:cNvCxnSpPr/>
          <p:nvPr/>
        </p:nvCxnSpPr>
        <p:spPr>
          <a:xfrm flipH="1">
            <a:off x="4816318" y="3474909"/>
            <a:ext cx="3790223" cy="10330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D5E246CA-6C4F-E7A7-724E-539945658621}"/>
              </a:ext>
            </a:extLst>
          </p:cNvPr>
          <p:cNvCxnSpPr>
            <a:cxnSpLocks/>
          </p:cNvCxnSpPr>
          <p:nvPr/>
        </p:nvCxnSpPr>
        <p:spPr>
          <a:xfrm flipH="1">
            <a:off x="4816318" y="4945503"/>
            <a:ext cx="3554254" cy="6986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Kuva 9">
            <a:extLst>
              <a:ext uri="{FF2B5EF4-FFF2-40B4-BE49-F238E27FC236}">
                <a16:creationId xmlns:a16="http://schemas.microsoft.com/office/drawing/2014/main" id="{DA9086FF-EFBA-5C32-77D9-0D8D36DFC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96" y="1252365"/>
            <a:ext cx="10936226" cy="733527"/>
          </a:xfrm>
          <a:prstGeom prst="rect">
            <a:avLst/>
          </a:prstGeom>
        </p:spPr>
      </p:pic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A1D0CA88-5C4C-8A35-98A2-9C9119FF8687}"/>
              </a:ext>
            </a:extLst>
          </p:cNvPr>
          <p:cNvCxnSpPr>
            <a:cxnSpLocks/>
          </p:cNvCxnSpPr>
          <p:nvPr/>
        </p:nvCxnSpPr>
        <p:spPr>
          <a:xfrm>
            <a:off x="8820866" y="641868"/>
            <a:ext cx="2499567" cy="8397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853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23E73FF-D67E-4B07-9C24-B4C19F86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Ampumakokeen verkkomaksaminen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22EB77EA-D1E1-31DE-FC28-5F5F27B99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049" y="3871094"/>
            <a:ext cx="2524477" cy="1086002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BB0B77C6-7369-5B6F-8094-B11D97859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322" y="3668490"/>
            <a:ext cx="2029108" cy="2467319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F477BFAC-34D9-0571-90A5-2A388A7E5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919" y="1521998"/>
            <a:ext cx="10021699" cy="1705213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CADEB10D-17AF-9959-2A33-9F3BBA557254}"/>
              </a:ext>
            </a:extLst>
          </p:cNvPr>
          <p:cNvSpPr txBox="1"/>
          <p:nvPr/>
        </p:nvSpPr>
        <p:spPr>
          <a:xfrm>
            <a:off x="3575034" y="3342685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Mobiilimaksutavat</a:t>
            </a:r>
            <a:endParaRPr lang="en-FI" b="1" dirty="0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E78B631F-ED3F-63ED-C1CD-B9264C5E03CA}"/>
              </a:ext>
            </a:extLst>
          </p:cNvPr>
          <p:cNvSpPr txBox="1"/>
          <p:nvPr/>
        </p:nvSpPr>
        <p:spPr>
          <a:xfrm>
            <a:off x="6598466" y="3342685"/>
            <a:ext cx="434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Luottokorttimaksutavat </a:t>
            </a:r>
            <a:r>
              <a:rPr lang="fi-FI" b="1" u="sng" dirty="0"/>
              <a:t>verkossa </a:t>
            </a:r>
            <a:endParaRPr lang="en-FI" b="1" u="sng" dirty="0"/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7D99F646-54BD-231A-98BA-478924B9A84D}"/>
              </a:ext>
            </a:extLst>
          </p:cNvPr>
          <p:cNvSpPr txBox="1"/>
          <p:nvPr/>
        </p:nvSpPr>
        <p:spPr>
          <a:xfrm>
            <a:off x="4500876" y="4153296"/>
            <a:ext cx="1063310" cy="1889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BB53E4EB-06EA-4DFF-8006-9682F9DF7CC8}"/>
              </a:ext>
            </a:extLst>
          </p:cNvPr>
          <p:cNvSpPr txBox="1"/>
          <p:nvPr/>
        </p:nvSpPr>
        <p:spPr>
          <a:xfrm>
            <a:off x="4500876" y="4957096"/>
            <a:ext cx="1063310" cy="1889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71CA44B8-B9D9-F561-DAFF-05D859A82FC4}"/>
              </a:ext>
            </a:extLst>
          </p:cNvPr>
          <p:cNvSpPr txBox="1"/>
          <p:nvPr/>
        </p:nvSpPr>
        <p:spPr>
          <a:xfrm>
            <a:off x="4481150" y="5760896"/>
            <a:ext cx="1063310" cy="1889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56C20AA3-FE44-574B-1369-DF81EA9D6CC9}"/>
              </a:ext>
            </a:extLst>
          </p:cNvPr>
          <p:cNvSpPr txBox="1"/>
          <p:nvPr/>
        </p:nvSpPr>
        <p:spPr>
          <a:xfrm>
            <a:off x="7661722" y="4414094"/>
            <a:ext cx="1845246" cy="4301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FI" dirty="0"/>
          </a:p>
        </p:txBody>
      </p:sp>
      <p:pic>
        <p:nvPicPr>
          <p:cNvPr id="30" name="Kuva 29">
            <a:extLst>
              <a:ext uri="{FF2B5EF4-FFF2-40B4-BE49-F238E27FC236}">
                <a16:creationId xmlns:a16="http://schemas.microsoft.com/office/drawing/2014/main" id="{64AE1005-77D1-2E7F-ED82-5C129654D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516" y="5909738"/>
            <a:ext cx="1295581" cy="533474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0EE2310B-5F7F-A68B-6902-26ADDC1D2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219" y="5069265"/>
            <a:ext cx="1295581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6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23E73FF-D67E-4B07-9C24-B4C19F86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Ampumakokeen verkkomaksaminen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7D99F646-54BD-231A-98BA-478924B9A84D}"/>
              </a:ext>
            </a:extLst>
          </p:cNvPr>
          <p:cNvSpPr txBox="1"/>
          <p:nvPr/>
        </p:nvSpPr>
        <p:spPr>
          <a:xfrm>
            <a:off x="4500876" y="4153296"/>
            <a:ext cx="1063310" cy="1889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71CA44B8-B9D9-F561-DAFF-05D859A82FC4}"/>
              </a:ext>
            </a:extLst>
          </p:cNvPr>
          <p:cNvSpPr txBox="1"/>
          <p:nvPr/>
        </p:nvSpPr>
        <p:spPr>
          <a:xfrm>
            <a:off x="4481150" y="5760896"/>
            <a:ext cx="1063310" cy="1889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4E7BCD09-A7E6-4CFA-816C-BD2ED3F67DE8}"/>
              </a:ext>
            </a:extLst>
          </p:cNvPr>
          <p:cNvSpPr txBox="1"/>
          <p:nvPr/>
        </p:nvSpPr>
        <p:spPr>
          <a:xfrm>
            <a:off x="1247686" y="2016807"/>
            <a:ext cx="87167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Riistakeskus tilittää verkkomaksut riistanhoitoyhdistykselle </a:t>
            </a:r>
            <a:r>
              <a:rPr lang="fi-FI" u="sng" dirty="0"/>
              <a:t>täysimääräisenä</a:t>
            </a:r>
            <a:r>
              <a:rPr lang="fi-FI" dirty="0"/>
              <a:t>, 14 vuorokauden kuluessa </a:t>
            </a:r>
            <a:r>
              <a:rPr lang="fi-FI" b="1" u="sng" dirty="0"/>
              <a:t>tapahtuman sulkemisesta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Käteismaksut tilitetään edelleen </a:t>
            </a:r>
            <a:r>
              <a:rPr lang="fi-FI" dirty="0" err="1"/>
              <a:t>rhy:n</a:t>
            </a:r>
            <a:r>
              <a:rPr lang="fi-FI" dirty="0"/>
              <a:t> aiempien omien käytäntöjen mukaisesti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Toiminnallisuus ei tue pankkikorttien lukulaitteita. Rhy vastaa pankkikorttien lukulaitteiden hankinnasta ja käytöstä itsenäisesti. Riistakeskus ei edellytä pankkikorttien lukulaitteiden käyttämistä.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Mikäli </a:t>
            </a:r>
            <a:r>
              <a:rPr lang="fi-FI" dirty="0" err="1"/>
              <a:t>rhy:llä</a:t>
            </a:r>
            <a:r>
              <a:rPr lang="fi-FI" dirty="0"/>
              <a:t> on käytössä pankkikorttien lukulaitteita, maksusuoritukset rinnastetaan käteismaksuksi ”Käteinen/kortti” –painikkeella.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Verkkomaksamiseen liittyvissä ongelmatapauksissa voi ottaa yhteyttä </a:t>
            </a:r>
            <a:r>
              <a:rPr lang="fi-FI" dirty="0">
                <a:hlinkClick r:id="rId2"/>
              </a:rPr>
              <a:t>oma@riista.fi</a:t>
            </a:r>
            <a:r>
              <a:rPr lang="fi-FI" dirty="0"/>
              <a:t> tai maksujen osalta </a:t>
            </a:r>
            <a:r>
              <a:rPr lang="fi-FI" dirty="0">
                <a:hlinkClick r:id="rId3"/>
              </a:rPr>
              <a:t>maksut@riista.fi</a:t>
            </a:r>
            <a:r>
              <a:rPr lang="fi-FI" dirty="0"/>
              <a:t> osoitteisiin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92144976"/>
      </p:ext>
    </p:extLst>
  </p:cSld>
  <p:clrMapOvr>
    <a:masterClrMapping/>
  </p:clrMapOvr>
</p:sld>
</file>

<file path=ppt/theme/theme1.xml><?xml version="1.0" encoding="utf-8"?>
<a:theme xmlns:a="http://schemas.openxmlformats.org/drawingml/2006/main" name="Suomen Riistakeskus">
  <a:themeElements>
    <a:clrScheme name="Riistakeskus 20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7B886B"/>
      </a:accent1>
      <a:accent2>
        <a:srgbClr val="A59558"/>
      </a:accent2>
      <a:accent3>
        <a:srgbClr val="475266"/>
      </a:accent3>
      <a:accent4>
        <a:srgbClr val="75250A"/>
      </a:accent4>
      <a:accent5>
        <a:srgbClr val="D0D532"/>
      </a:accent5>
      <a:accent6>
        <a:srgbClr val="DB8E3E"/>
      </a:accent6>
      <a:hlink>
        <a:srgbClr val="DB8E3E"/>
      </a:hlink>
      <a:folHlink>
        <a:srgbClr val="571B0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istakeskus_PowerPoint_2020_LAAJAKUVA" id="{91B5D085-5FFF-48FF-8ABD-200BDF210435}" vid="{68964C1B-5D7A-43E3-8B3A-BD439EFC7E1A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tusivun otsikot">
      <a:majorFont>
        <a:latin typeface="Franklin Gothic Heavy"/>
        <a:ea typeface=""/>
        <a:cs typeface=""/>
      </a:majorFont>
      <a:minorFont>
        <a:latin typeface="Franklin Gothic Heav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istakeskus_PowerPoint_2020_LAAJAKUVA" id="{91B5D085-5FFF-48FF-8ABD-200BDF210435}" vid="{361AEC72-1B5D-45F1-B4C9-D64589665CED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Riistakeskus_PowerPoint_2020_LAAJAKUVA</Template>
  <TotalTime>758</TotalTime>
  <Words>219</Words>
  <Application>Microsoft Office PowerPoint</Application>
  <PresentationFormat>Laajakuva</PresentationFormat>
  <Paragraphs>37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6" baseType="lpstr">
      <vt:lpstr>Arial</vt:lpstr>
      <vt:lpstr>Calibri</vt:lpstr>
      <vt:lpstr>Passion One</vt:lpstr>
      <vt:lpstr>Arial Narrow</vt:lpstr>
      <vt:lpstr>Wingdings</vt:lpstr>
      <vt:lpstr>Franklin Gothic Heavy</vt:lpstr>
      <vt:lpstr>Suomen Riistakeskus</vt:lpstr>
      <vt:lpstr>Mukautettu suunnittelumalli</vt:lpstr>
      <vt:lpstr>Ampumakokeen verkkomaksaminen</vt:lpstr>
      <vt:lpstr>Ampumakokeen verkkomaksaminen</vt:lpstr>
      <vt:lpstr>Asiakkaan näkymä: omat tiedot -&gt; ampumakoesuoritukset</vt:lpstr>
      <vt:lpstr>Ampumakokeen verkkomaksaminen</vt:lpstr>
      <vt:lpstr>Ampumakokeen verkkomaksaminen</vt:lpstr>
      <vt:lpstr>Maksun muokkausnäkymä </vt:lpstr>
      <vt:lpstr>Ampumakokeen verkkomaksaminen</vt:lpstr>
      <vt:lpstr>Ampumakokeen verkkomaksaminen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Ville Hokkanen</dc:creator>
  <cp:lastModifiedBy>Marko Mikkola</cp:lastModifiedBy>
  <cp:revision>6</cp:revision>
  <cp:lastPrinted>2024-08-07T08:30:15Z</cp:lastPrinted>
  <dcterms:created xsi:type="dcterms:W3CDTF">2024-06-11T06:48:45Z</dcterms:created>
  <dcterms:modified xsi:type="dcterms:W3CDTF">2024-08-30T11:42:17Z</dcterms:modified>
</cp:coreProperties>
</file>